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aba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</a:rPr>
              <a:t>Mastertitelformat bearbeiten</a:t>
            </a:r>
            <a:endParaRPr b="0" lang="de-DE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5A5B69E9-BFEA-49E2-B000-8A34658B3EF2}" type="datetime">
              <a:rPr b="0" lang="de-DE" sz="1200" spc="-1" strike="noStrike">
                <a:solidFill>
                  <a:srgbClr val="8b8b8b"/>
                </a:solidFill>
                <a:latin typeface="Calibri"/>
              </a:rPr>
              <a:t>03.11.20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3F23896-0028-4C22-BEFA-CE0A21CA72CD}" type="slidenum">
              <a:rPr b="0" lang="de-DE" sz="1200" spc="-1" strike="noStrike">
                <a:solidFill>
                  <a:srgbClr val="8b8b8b"/>
                </a:solidFill>
                <a:latin typeface="Calibri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faba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</a:rPr>
              <a:t>Mastertitelformat bearbeiten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Mastertextformat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</a:rPr>
              <a:t>Zweite Ebene</a:t>
            </a: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Dritte 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Fünfte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4FC9CA73-0DA3-445B-A1D3-58028153D735}" type="datetime">
              <a:rPr b="0" lang="de-DE" sz="1200" spc="-1" strike="noStrike">
                <a:solidFill>
                  <a:srgbClr val="8b8b8b"/>
                </a:solidFill>
                <a:latin typeface="Calibri"/>
              </a:rPr>
              <a:t>03.11.20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de-DE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E71CE18-B168-4E9F-9268-9495DED8796F}" type="slidenum">
              <a:rPr b="0" lang="de-DE" sz="1200" spc="-1" strike="noStrike">
                <a:solidFill>
                  <a:srgbClr val="8b8b8b"/>
                </a:solidFill>
                <a:latin typeface="Calibri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bfbfb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486080" y="503280"/>
            <a:ext cx="9143640" cy="2387160"/>
          </a:xfrm>
          <a:prstGeom prst="rect">
            <a:avLst/>
          </a:prstGeom>
          <a:noFill/>
          <a:ln w="28440">
            <a:solidFill>
              <a:srgbClr val="000000"/>
            </a:solidFill>
            <a:round/>
          </a:ln>
        </p:spPr>
        <p:txBody>
          <a:bodyPr anchor="b">
            <a:normAutofit/>
          </a:bodyPr>
          <a:p>
            <a:pPr algn="ctr">
              <a:lnSpc>
                <a:spcPct val="100000"/>
              </a:lnSpc>
            </a:pPr>
            <a:r>
              <a:rPr b="1" lang="de-DE" sz="7200" spc="-1" strike="noStrike">
                <a:solidFill>
                  <a:srgbClr val="000000"/>
                </a:solidFill>
                <a:latin typeface="Calibri Light"/>
              </a:rPr>
              <a:t>Gesetzgebung NS-Zeit und heute</a:t>
            </a:r>
            <a:endParaRPr b="0" lang="de-DE" sz="7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737640" y="3465000"/>
            <a:ext cx="10417680" cy="2259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Wie die Gesetzgebung des Nationalsozialismus die heutige Rechtslage beeinflusst </a:t>
            </a:r>
            <a:endParaRPr b="0" lang="de-DE" sz="3200" spc="-1" strike="noStrike"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27360" y="5934600"/>
            <a:ext cx="476532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03.11.2020</a:t>
            </a: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IGS Heidberg</a:t>
            </a:r>
            <a:endParaRPr b="0" lang="de-DE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„</a:t>
            </a: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Recht und Gerechtigkeit im Nationalsozialismus“</a:t>
            </a:r>
            <a:endParaRPr b="0" lang="de-DE" sz="18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bfbfb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23800" y="6372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de-DE" sz="4400" spc="-1" strike="noStrike" u="sng">
                <a:solidFill>
                  <a:srgbClr val="000000"/>
                </a:solidFill>
                <a:uFillTx/>
                <a:latin typeface="Calibri Light"/>
              </a:rPr>
              <a:t>Aktuelle Debatten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200160" y="1530360"/>
            <a:ext cx="12115440" cy="4917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1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de-DE" sz="2800" spc="-1" strike="noStrike">
                <a:solidFill>
                  <a:srgbClr val="000000"/>
                </a:solidFill>
                <a:latin typeface="Calibri"/>
              </a:rPr>
              <a:t>Artikel 3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sexuelle Orientierung nicht aufgeführt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CDU wehrt sich gegen Aufnahme in das Grundgesetz 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1" lang="de-DE" sz="2800" spc="-1" strike="noStrike">
                <a:solidFill>
                  <a:srgbClr val="000000"/>
                </a:solidFill>
                <a:latin typeface="Calibri"/>
              </a:rPr>
              <a:t>Strafgesetzbuch früher: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männliche Homosexualität: Strafbar in NS-Zeit       von BRD übernommen                    1957 verhandelt/ Verfassungskonform       1994 schließlich gekippt/gestrichen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Der Begriff „Rasse“ im Grundgesetz            Debatte über Streichung des Begriffs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11226600" y="4325040"/>
            <a:ext cx="3596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88" name="CustomShape 4"/>
          <p:cNvSpPr/>
          <p:nvPr/>
        </p:nvSpPr>
        <p:spPr>
          <a:xfrm>
            <a:off x="7349040" y="4324320"/>
            <a:ext cx="3513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89" name="CustomShape 5"/>
          <p:cNvSpPr/>
          <p:nvPr/>
        </p:nvSpPr>
        <p:spPr>
          <a:xfrm>
            <a:off x="5805000" y="5727960"/>
            <a:ext cx="7236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90" name="CustomShape 6"/>
          <p:cNvSpPr/>
          <p:nvPr/>
        </p:nvSpPr>
        <p:spPr>
          <a:xfrm>
            <a:off x="0" y="0"/>
            <a:ext cx="6086160" cy="3676320"/>
          </a:xfrm>
          <a:custGeom>
            <a:avLst/>
            <a:gdLst/>
            <a:ahLst/>
            <a:rect l="l" t="t" r="r" b="b"/>
            <a:pathLst>
              <a:path w="6086474" h="2447924">
                <a:moveTo>
                  <a:pt x="0" y="0"/>
                </a:moveTo>
                <a:lnTo>
                  <a:pt x="6086474" y="0"/>
                </a:lnTo>
                <a:lnTo>
                  <a:pt x="5710817" y="151086"/>
                </a:lnTo>
                <a:lnTo>
                  <a:pt x="180779" y="151086"/>
                </a:lnTo>
                <a:lnTo>
                  <a:pt x="180779" y="1784666"/>
                </a:lnTo>
                <a:lnTo>
                  <a:pt x="0" y="2447924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91" name="CustomShape 7"/>
          <p:cNvSpPr/>
          <p:nvPr/>
        </p:nvSpPr>
        <p:spPr>
          <a:xfrm rot="10800000">
            <a:off x="8249040" y="3143520"/>
            <a:ext cx="3943080" cy="3714480"/>
          </a:xfrm>
          <a:custGeom>
            <a:avLst/>
            <a:gdLst/>
            <a:ahLst/>
            <a:rect l="l" t="t" r="r" b="b"/>
            <a:pathLst>
              <a:path w="3943350" h="3714750">
                <a:moveTo>
                  <a:pt x="0" y="0"/>
                </a:moveTo>
                <a:lnTo>
                  <a:pt x="3943350" y="0"/>
                </a:lnTo>
                <a:lnTo>
                  <a:pt x="3751269" y="180945"/>
                </a:lnTo>
                <a:lnTo>
                  <a:pt x="171436" y="180945"/>
                </a:lnTo>
                <a:lnTo>
                  <a:pt x="180961" y="2924603"/>
                </a:lnTo>
                <a:lnTo>
                  <a:pt x="0" y="3714750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pic>
        <p:nvPicPr>
          <p:cNvPr id="92" name="Grafik 10" descr=""/>
          <p:cNvPicPr/>
          <p:nvPr/>
        </p:nvPicPr>
        <p:blipFill>
          <a:blip r:embed="rId1"/>
          <a:stretch/>
        </p:blipFill>
        <p:spPr>
          <a:xfrm>
            <a:off x="6095880" y="4613040"/>
            <a:ext cx="432360" cy="212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6" dur="indefinite" restart="never" nodeType="tmRoot">
          <p:childTnLst>
            <p:seq>
              <p:cTn id="7" dur="indefinite" nodeType="mainSeq"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fill="hold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bfbfb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33360" y="1652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de-DE" sz="4400" spc="-1" strike="noStrike" u="sng">
                <a:solidFill>
                  <a:srgbClr val="000000"/>
                </a:solidFill>
                <a:uFillTx/>
                <a:latin typeface="Calibri Light"/>
              </a:rPr>
              <a:t>NS-Recht das bis heute fortbesteht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361800" y="1454040"/>
            <a:ext cx="11077200" cy="50986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de-DE" sz="2800" spc="-1" strike="noStrike">
                <a:solidFill>
                  <a:srgbClr val="000000"/>
                </a:solidFill>
                <a:latin typeface="Calibri"/>
              </a:rPr>
              <a:t>Zuchtmittel 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     im </a:t>
            </a:r>
            <a:r>
              <a:rPr b="1" lang="de-DE" sz="2800" spc="-1" strike="noStrike">
                <a:solidFill>
                  <a:srgbClr val="000000"/>
                </a:solidFill>
                <a:latin typeface="Calibri"/>
              </a:rPr>
              <a:t>Jugendgerichtgesetz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verankert (nationalsozialistischer Ursprung)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Freiheitsentzug; Arrest als erzieherisches Mittel, nicht Strafe (§ 13)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Formulierung nicht zeitgemäß; Wirksamkeit wird bezweifelt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de-DE" sz="2800" spc="-1" strike="noStrike">
                <a:solidFill>
                  <a:srgbClr val="000000"/>
                </a:solidFill>
                <a:latin typeface="Calibri"/>
              </a:rPr>
              <a:t>Ehegattensplittung          Einkommenssteuergesetz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löste 1957 nationalsozialistischen Vorgänger ab; steht in der Tradition der </a:t>
            </a:r>
            <a:r>
              <a:rPr b="1" lang="de-DE" sz="2800" spc="-1" strike="noStrike">
                <a:solidFill>
                  <a:srgbClr val="000000"/>
                </a:solidFill>
                <a:latin typeface="Calibri"/>
              </a:rPr>
              <a:t>NS-Familienpolitik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Ausbringung aus Arbeitswelt &amp; Bindung an den Haushalt durch steuerliche Vorteile 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Bis heute einer der Gründe für die wirtschaftlich schlechtere Stellung von Frauen bis ins Rentenalter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2562120" y="1666800"/>
            <a:ext cx="4186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96" name="CustomShape 4"/>
          <p:cNvSpPr/>
          <p:nvPr/>
        </p:nvSpPr>
        <p:spPr>
          <a:xfrm>
            <a:off x="3714840" y="3867120"/>
            <a:ext cx="5997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97" name="CustomShape 5"/>
          <p:cNvSpPr/>
          <p:nvPr/>
        </p:nvSpPr>
        <p:spPr>
          <a:xfrm rot="5400000">
            <a:off x="9430200" y="-114120"/>
            <a:ext cx="2647440" cy="2876040"/>
          </a:xfrm>
          <a:prstGeom prst="halfFrame">
            <a:avLst>
              <a:gd name="adj1" fmla="val 6049"/>
              <a:gd name="adj2" fmla="val 6647"/>
            </a:avLst>
          </a:prstGeom>
          <a:solidFill>
            <a:schemeClr val="tx1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</p:spTree>
  </p:cSld>
  <p:timing>
    <p:tnLst>
      <p:par>
        <p:cTn id="11" dur="indefinite" restart="never" nodeType="tmRoot">
          <p:childTnLst>
            <p:seq>
              <p:cTn id="12" dur="indefinite" nodeType="mainSeq"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afterEffect" fill="hold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bfbfb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71520" y="552600"/>
            <a:ext cx="11648880" cy="5995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de-DE" sz="3200" spc="-1" strike="noStrike">
                <a:solidFill>
                  <a:srgbClr val="000000"/>
                </a:solidFill>
                <a:latin typeface="Calibri"/>
              </a:rPr>
              <a:t>Gesinnungsstrafrecht (Mordparagraf) §211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Todesstrafe      zwingend lebenslange Freiheitsstrafe (sonstiger Wortlaut unverändert)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Passt nicht in Systematik des Strafrechts, das grundsätzlich die Tat, nicht Täter/in beschreibt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Formulierung für </a:t>
            </a:r>
            <a:r>
              <a:rPr b="1" lang="de-DE" sz="2800" spc="-1" strike="noStrike">
                <a:solidFill>
                  <a:srgbClr val="000000"/>
                </a:solidFill>
                <a:latin typeface="Calibri"/>
              </a:rPr>
              <a:t>Spielraum zur Rechtsprechung von Willkürurteilen 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der NS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Beispiel: Jahrelange Misshandlung einer Frau durch Mann, anschließend Tot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Urteil: einige Jahre Haft als Totschläger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Frau wehrt sich gegen Misshandlungen, erschlägt Mann im Schlaf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Urteil: heimtückischer Mord = Lebenslange Haft 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de-DE" sz="2800" spc="-1" strike="noStrike">
                <a:solidFill>
                  <a:srgbClr val="000000"/>
                </a:solidFill>
                <a:latin typeface="Calibri"/>
              </a:rPr>
              <a:t>2014 Reform des Paragrafen angestrebt, allerdings gescheitert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2466360" y="1944360"/>
            <a:ext cx="34272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00" name="CustomShape 3"/>
          <p:cNvSpPr/>
          <p:nvPr/>
        </p:nvSpPr>
        <p:spPr>
          <a:xfrm>
            <a:off x="0" y="0"/>
            <a:ext cx="3117600" cy="2925720"/>
          </a:xfrm>
          <a:prstGeom prst="halfFrame">
            <a:avLst>
              <a:gd name="adj1" fmla="val 6770"/>
              <a:gd name="adj2" fmla="val 6458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</p:spTree>
  </p:cSld>
  <p:timing>
    <p:tnLst>
      <p:par>
        <p:cTn id="16" dur="indefinite" restart="never" nodeType="tmRoot">
          <p:childTnLst>
            <p:seq>
              <p:cTn id="17" dur="indefinite" nodeType="mainSeq"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fill="hold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bfbfb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62000" y="266760"/>
            <a:ext cx="11724840" cy="64767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de-DE" sz="3200" spc="-1" strike="noStrike">
                <a:solidFill>
                  <a:srgbClr val="000000"/>
                </a:solidFill>
                <a:latin typeface="Calibri"/>
              </a:rPr>
              <a:t>Artikel 1 des Grundgesetzes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Soll die Wiederholung von Ereignissen der NS-Zeit verhindern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Dennoch blieben </a:t>
            </a:r>
            <a:r>
              <a:rPr b="1" lang="de-DE" sz="2800" spc="-1" strike="noStrike">
                <a:solidFill>
                  <a:srgbClr val="000000"/>
                </a:solidFill>
                <a:latin typeface="Calibri"/>
              </a:rPr>
              <a:t>NS-Vorschriften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z.T. erhalten: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Gesetzte, die kein Grundrecht verletzen; Diskriminierende Klauseln gestrichen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de-DE" sz="2800" spc="-1" strike="noStrike">
                <a:solidFill>
                  <a:srgbClr val="000000"/>
                </a:solidFill>
                <a:latin typeface="Calibri"/>
              </a:rPr>
              <a:t>Ehegattensplittung: 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Frau ist durch den Wortlaut nicht explizit benachteiligt, in der Praxis sind sie dennoch eher leittragend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de-DE" sz="2800" spc="-1" strike="noStrike">
                <a:solidFill>
                  <a:srgbClr val="000000"/>
                </a:solidFill>
                <a:latin typeface="Calibri"/>
              </a:rPr>
              <a:t>Mordparagraf: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durch die Abschaffung der Todesstrafe entschärft, dennoch zwingend Lebenslange Haft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          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schwammige NS-Formulierung      umfassende Neuformulierung nötig um                </a:t>
            </a:r>
            <a:r>
              <a:rPr b="0" lang="de-DE" sz="2800" spc="-1" strike="noStrike">
                <a:solidFill>
                  <a:srgbClr val="bfbfbf"/>
                </a:solidFill>
                <a:latin typeface="Calibri"/>
              </a:rPr>
              <a:t>………</a:t>
            </a:r>
            <a:r>
              <a:rPr b="0" lang="de-DE" sz="2800" spc="-1" strike="noStrike">
                <a:solidFill>
                  <a:srgbClr val="afabab"/>
                </a:solidFill>
                <a:latin typeface="Calibri"/>
              </a:rPr>
              <a:t> 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den Konflikt zu lösen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5360400" y="266760"/>
            <a:ext cx="6609960" cy="516960"/>
          </a:xfrm>
          <a:prstGeom prst="rect">
            <a:avLst/>
          </a:prstGeom>
          <a:noFill/>
          <a:ln w="1908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de-DE" sz="2800" spc="-1" strike="noStrike">
                <a:solidFill>
                  <a:srgbClr val="000000"/>
                </a:solidFill>
                <a:latin typeface="Calibri"/>
              </a:rPr>
              <a:t>„</a:t>
            </a:r>
            <a:r>
              <a:rPr b="1" lang="de-DE" sz="2800" spc="-1" strike="noStrike">
                <a:solidFill>
                  <a:srgbClr val="000000"/>
                </a:solidFill>
                <a:latin typeface="Calibri"/>
              </a:rPr>
              <a:t>Die Würde des Menschen ist unantastbar“</a:t>
            </a:r>
            <a:endParaRPr b="0" lang="de-DE" sz="2800" spc="-1" strike="noStrike"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 rot="5400000">
            <a:off x="453600" y="5021280"/>
            <a:ext cx="414360" cy="553320"/>
          </a:xfrm>
          <a:prstGeom prst="bentUpArrow">
            <a:avLst>
              <a:gd name="adj1" fmla="val 15588"/>
              <a:gd name="adj2" fmla="val 21862"/>
              <a:gd name="adj3" fmla="val 42778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04" name="CustomShape 4"/>
          <p:cNvSpPr/>
          <p:nvPr/>
        </p:nvSpPr>
        <p:spPr>
          <a:xfrm>
            <a:off x="5550480" y="5415120"/>
            <a:ext cx="3564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05" name="CustomShape 5"/>
          <p:cNvSpPr/>
          <p:nvPr/>
        </p:nvSpPr>
        <p:spPr>
          <a:xfrm rot="10800000">
            <a:off x="9467640" y="4407840"/>
            <a:ext cx="2724480" cy="2450160"/>
          </a:xfrm>
          <a:prstGeom prst="halfFrame">
            <a:avLst>
              <a:gd name="adj1" fmla="val 8333"/>
              <a:gd name="adj2" fmla="val 8333"/>
            </a:avLst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</p:spTree>
  </p:cSld>
  <p:timing>
    <p:tnLst>
      <p:par>
        <p:cTn id="21" dur="indefinite" restart="never" nodeType="tmRoot">
          <p:childTnLst>
            <p:seq>
              <p:cTn id="22" dur="indefinite" nodeType="mainSeq"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afterEffect" fill="hold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LibreOffice/5.4.6.2$Windows_X86_64 LibreOffice_project/4014ce260a04f1026ba855d3b8d91541c224eab8</Application>
  <Words>329</Words>
  <Paragraphs>44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2020-11-02T10:40:33Z</dcterms:created>
  <dc:creator>Elias Dylla</dc:creator>
  <dc:description/>
  <dc:language>de-DE</dc:language>
  <cp:lastModifiedBy>rebecka rein</cp:lastModifiedBy>
  <dcterms:modified xsi:type="dcterms:W3CDTF">2020-11-03T10:21:33Z</dcterms:modified>
  <cp:revision>24</cp:revision>
  <dc:subject/>
  <dc:title>Gesetzgebung NS-Zeit und heute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5</vt:i4>
  </property>
  <property fmtid="{D5CDD505-2E9C-101B-9397-08002B2CF9AE}" pid="7" name="Notes">
    <vt:i4>0</vt:i4>
  </property>
  <property fmtid="{D5CDD505-2E9C-101B-9397-08002B2CF9AE}" pid="8" name="PresentationFormat">
    <vt:lpwstr>Breitbild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